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91" r:id="rId5"/>
    <p:sldId id="299" r:id="rId6"/>
    <p:sldId id="297" r:id="rId7"/>
    <p:sldId id="293" r:id="rId8"/>
    <p:sldId id="294" r:id="rId9"/>
    <p:sldId id="289" r:id="rId10"/>
    <p:sldId id="290" r:id="rId11"/>
    <p:sldId id="260" r:id="rId12"/>
    <p:sldId id="261" r:id="rId13"/>
    <p:sldId id="262" r:id="rId14"/>
    <p:sldId id="264" r:id="rId15"/>
    <p:sldId id="277" r:id="rId16"/>
    <p:sldId id="276" r:id="rId17"/>
    <p:sldId id="268" r:id="rId18"/>
    <p:sldId id="269" r:id="rId19"/>
    <p:sldId id="270" r:id="rId20"/>
    <p:sldId id="272" r:id="rId21"/>
    <p:sldId id="279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0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1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39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5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8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3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82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4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E65F-CD7D-4CD2-A1EB-28EAF55CA9AB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8326-C153-4956-86E6-CD4C3AAFB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2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nihovna.ujep.cz/cs/o-databazich-na-uje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ujep.cz/soubory/EIZ/nvod_na_vzdlen_pstup_z_domova.pdf" TargetMode="External"/><Relationship Id="rId2" Type="http://schemas.openxmlformats.org/officeDocument/2006/relationships/hyperlink" Target="http://knihovna.ujep.cz/index.php/informacni-zdroje-vk/elektronicke-zdroj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ciki.ujep.cz/index.php/Nastaven%C3%AD_proxy_serve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knihovna.ujep.cz/cs/citacni-manazer-citacep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kf38wu8jaRc&amp;list=PLaZZ91WNLh74AUrK9pJDDKPbmXbcSqf7Q&amp;index=2" TargetMode="External"/><Relationship Id="rId4" Type="http://schemas.openxmlformats.org/officeDocument/2006/relationships/hyperlink" Target="https://www.citacepro.com/download/CitacePRO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p.cz/" TargetMode="External"/><Relationship Id="rId13" Type="http://schemas.openxmlformats.org/officeDocument/2006/relationships/hyperlink" Target="http://theses.cz/" TargetMode="External"/><Relationship Id="rId3" Type="http://schemas.openxmlformats.org/officeDocument/2006/relationships/hyperlink" Target="http://doaj.org/" TargetMode="External"/><Relationship Id="rId7" Type="http://schemas.openxmlformats.org/officeDocument/2006/relationships/hyperlink" Target="http://www.aljazeera.com/" TargetMode="External"/><Relationship Id="rId12" Type="http://schemas.openxmlformats.org/officeDocument/2006/relationships/hyperlink" Target="http://search.proquest.com/dissertations/advanced?accountid=16287" TargetMode="External"/><Relationship Id="rId2" Type="http://schemas.openxmlformats.org/officeDocument/2006/relationships/hyperlink" Target="http://knihovna.ujep.cz/index.php/open_acc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" TargetMode="External"/><Relationship Id="rId11" Type="http://schemas.openxmlformats.org/officeDocument/2006/relationships/hyperlink" Target="http://oatd.org/" TargetMode="External"/><Relationship Id="rId5" Type="http://schemas.openxmlformats.org/officeDocument/2006/relationships/hyperlink" Target="http://www.creativecommons.cz/" TargetMode="External"/><Relationship Id="rId15" Type="http://schemas.openxmlformats.org/officeDocument/2006/relationships/image" Target="../media/image1.jpeg"/><Relationship Id="rId10" Type="http://schemas.openxmlformats.org/officeDocument/2006/relationships/hyperlink" Target="http://nusl.techlib.cz/" TargetMode="External"/><Relationship Id="rId4" Type="http://schemas.openxmlformats.org/officeDocument/2006/relationships/hyperlink" Target="http://www.openaccess.cz/" TargetMode="External"/><Relationship Id="rId9" Type="http://schemas.openxmlformats.org/officeDocument/2006/relationships/hyperlink" Target="http://cs.wikipedia.org/wiki/%C5%A0ed%C3%A1_literatura" TargetMode="External"/><Relationship Id="rId14" Type="http://schemas.openxmlformats.org/officeDocument/2006/relationships/hyperlink" Target="https://odevzdej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l.ujep.cz/arl-ujep/cs/vyhledavani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knihovna.ujep.cz/cs/o-databazich-na-uje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jpeg"/><Relationship Id="rId4" Type="http://schemas.openxmlformats.org/officeDocument/2006/relationships/hyperlink" Target="http://search.ebscohost.com/Community.aspx?community=y&amp;authtype=ip&amp;ugt=723731663C2635973746355632053E5221E362D36313699360E328E338133503&amp;IsAdminMobile=N&amp;encid=320771C67CC675C777C675C672C57CC73113320333533983308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ujep.cz/cs/o-resersich" TargetMode="External"/><Relationship Id="rId2" Type="http://schemas.openxmlformats.org/officeDocument/2006/relationships/hyperlink" Target="https://knihovna.ujep.cz/cs/tisk-kopirovani-skenov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knihovna.ujep.cz/cs/vzdelavaci-akce-exkurze-skoleni-konzultace" TargetMode="External"/><Relationship Id="rId4" Type="http://schemas.openxmlformats.org/officeDocument/2006/relationships/hyperlink" Target="https://knihovna.ujep.cz/cs/meziknihovni-vypujcni-sluzba-mv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s.a.ebscohost.com/eds/search/basic?sid=b3e76039-45aa-47f9-a381-4f8e98510c44@sessionmgr4003&amp;vid=0&amp;hid=4102" TargetMode="External"/><Relationship Id="rId2" Type="http://schemas.openxmlformats.org/officeDocument/2006/relationships/hyperlink" Target="http://arl.uje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Elektronické informační zdroje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FZS 14.2.2022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2053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188913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b="1" dirty="0">
                <a:latin typeface="+mj-lt"/>
                <a:ea typeface="+mj-ea"/>
                <a:cs typeface="+mj-cs"/>
              </a:rPr>
              <a:t>EIZ</a:t>
            </a:r>
          </a:p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Elektronické informační zdroje / </a:t>
            </a:r>
            <a:r>
              <a:rPr lang="cs-CZ" dirty="0" smtClean="0">
                <a:hlinkClick r:id="rId2"/>
              </a:rPr>
              <a:t>databáze</a:t>
            </a:r>
            <a:endParaRPr lang="cs-CZ" dirty="0" smtClean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Co jsou EIZ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Zahrnují předplatné </a:t>
            </a:r>
            <a:r>
              <a:rPr lang="cs-CZ" sz="2600" dirty="0"/>
              <a:t>významných vědeckých časopisů a </a:t>
            </a:r>
            <a:r>
              <a:rPr lang="cs-CZ" sz="2600" dirty="0" smtClean="0"/>
              <a:t>publikací</a:t>
            </a:r>
            <a:r>
              <a:rPr lang="cs-CZ" sz="2600" dirty="0"/>
              <a:t>, které mohou </a:t>
            </a:r>
            <a:r>
              <a:rPr lang="cs-CZ" sz="2600" dirty="0" smtClean="0"/>
              <a:t>studenti </a:t>
            </a:r>
            <a:r>
              <a:rPr lang="cs-CZ" sz="2600" dirty="0"/>
              <a:t>a vědečtí pracovníci </a:t>
            </a:r>
            <a:r>
              <a:rPr lang="cs-CZ" sz="2600" dirty="0" smtClean="0"/>
              <a:t>zdarma používat </a:t>
            </a:r>
            <a:r>
              <a:rPr lang="cs-CZ" sz="2600" dirty="0"/>
              <a:t>jako aktuální </a:t>
            </a:r>
            <a:r>
              <a:rPr lang="cs-CZ" sz="2600" b="1" dirty="0"/>
              <a:t>zdroj ověřených</a:t>
            </a:r>
            <a:r>
              <a:rPr lang="cs-CZ" sz="2600" dirty="0"/>
              <a:t> </a:t>
            </a:r>
            <a:r>
              <a:rPr lang="cs-CZ" sz="2600" b="1" dirty="0"/>
              <a:t>a</a:t>
            </a:r>
            <a:r>
              <a:rPr lang="cs-CZ" sz="2600" dirty="0"/>
              <a:t> </a:t>
            </a:r>
            <a:r>
              <a:rPr lang="cs-CZ" sz="2600" b="1" dirty="0" smtClean="0"/>
              <a:t>ceněných</a:t>
            </a:r>
            <a:r>
              <a:rPr lang="cs-CZ" sz="2600" dirty="0" smtClean="0"/>
              <a:t> </a:t>
            </a:r>
            <a:r>
              <a:rPr lang="cs-CZ" sz="2600" b="1" dirty="0" smtClean="0"/>
              <a:t>informací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600" b="1" dirty="0" smtClean="0"/>
          </a:p>
          <a:p>
            <a:pPr>
              <a:defRPr/>
            </a:pPr>
            <a:r>
              <a:rPr lang="cs-CZ" sz="2600" dirty="0"/>
              <a:t>Zdroje jsou dostupné pouze zaměstnancům a studentům </a:t>
            </a:r>
            <a:r>
              <a:rPr lang="cs-CZ" sz="2600" dirty="0" smtClean="0"/>
              <a:t>UJEP</a:t>
            </a:r>
          </a:p>
          <a:p>
            <a:pPr>
              <a:defRPr/>
            </a:pPr>
            <a:endParaRPr lang="cs-CZ" sz="2600" dirty="0" smtClean="0"/>
          </a:p>
          <a:p>
            <a:pPr>
              <a:defRPr/>
            </a:pPr>
            <a:r>
              <a:rPr lang="cs-CZ" sz="2600" dirty="0" smtClean="0"/>
              <a:t>Přístup není vázán na knihovnu</a:t>
            </a:r>
            <a:endParaRPr lang="cs-CZ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512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Dělení EIZ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b="1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3400" b="1" dirty="0" smtClean="0">
                <a:solidFill>
                  <a:srgbClr val="000000"/>
                </a:solidFill>
              </a:rPr>
              <a:t>Bibliografické </a:t>
            </a:r>
            <a:r>
              <a:rPr lang="cs-CZ" altLang="cs-CZ" sz="3400" dirty="0" smtClean="0">
                <a:solidFill>
                  <a:srgbClr val="000000"/>
                </a:solidFill>
              </a:rPr>
              <a:t>- obsahují bibliograf. záznamy (autor, název, rok vydání apod., někdy doplněné abstraktem, vzácně i fulltext) článků z časopisů, knih, příspěvků z konferencí a dalších dokumentů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3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3400" b="1" dirty="0" smtClean="0">
                <a:solidFill>
                  <a:srgbClr val="000000"/>
                </a:solidFill>
              </a:rPr>
              <a:t>Plnotextové </a:t>
            </a:r>
            <a:r>
              <a:rPr lang="cs-CZ" altLang="cs-CZ" sz="3400" dirty="0" smtClean="0">
                <a:solidFill>
                  <a:srgbClr val="000000"/>
                </a:solidFill>
              </a:rPr>
              <a:t>- obsahují samotné dokumenty (články, knihy, patenty apod.) v plném znění, občas časové embargo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3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</a:rPr>
              <a:t>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</a:rPr>
              <a:t>                    online X </a:t>
            </a:r>
            <a:r>
              <a:rPr lang="cs-CZ" altLang="cs-CZ" dirty="0" err="1" smtClean="0">
                <a:solidFill>
                  <a:srgbClr val="000000"/>
                </a:solidFill>
              </a:rPr>
              <a:t>offline</a:t>
            </a:r>
            <a:r>
              <a:rPr lang="cs-CZ" altLang="cs-CZ" dirty="0" smtClean="0">
                <a:solidFill>
                  <a:srgbClr val="000000"/>
                </a:solidFill>
              </a:rPr>
              <a:t>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</a:rPr>
              <a:t>      jednooborové X multioborové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</a:rPr>
              <a:t>      retrospektivní X perspektivní X současné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</a:rPr>
              <a:t>         licencované  X nelicencované</a:t>
            </a:r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6148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Výhody licencovaných EIZ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Záruka a jistota kvalitní informace (vydavatel)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Ověřenost, pravdivost, relevance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Prestiž (impact </a:t>
            </a:r>
            <a:r>
              <a:rPr lang="cs-CZ" sz="3100" dirty="0"/>
              <a:t>factor, </a:t>
            </a:r>
            <a:r>
              <a:rPr lang="cs-CZ" sz="3100" dirty="0" smtClean="0"/>
              <a:t>citační ohlas)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Finanční aspekt</a:t>
            </a:r>
            <a:r>
              <a:rPr lang="cs-CZ" sz="3100" dirty="0"/>
              <a:t> </a:t>
            </a:r>
            <a:r>
              <a:rPr lang="cs-CZ" sz="3100" dirty="0" smtClean="0"/>
              <a:t>(pro UJEP)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Příjemné uživatelské rozhraní, anotace, klíčová slova, citace, personalizace, aktuálnost dat, intuitivní vyhledávání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FAQ, možnost využít pomoci knihovny, školení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7172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Přístup do EIZ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V PC síti UJEP: </a:t>
            </a:r>
            <a:r>
              <a:rPr lang="cs-CZ" altLang="cs-CZ" sz="2400" dirty="0" smtClean="0">
                <a:solidFill>
                  <a:srgbClr val="000000"/>
                </a:solidFill>
              </a:rPr>
              <a:t>odkudkoliv přes </a:t>
            </a:r>
            <a:r>
              <a:rPr lang="cs-CZ" altLang="cs-CZ" sz="2400" dirty="0" smtClean="0">
                <a:solidFill>
                  <a:srgbClr val="000000"/>
                </a:solidFill>
                <a:hlinkClick r:id="rId2"/>
              </a:rPr>
              <a:t>web knihovny </a:t>
            </a:r>
            <a:r>
              <a:rPr lang="cs-CZ" altLang="cs-CZ" sz="2400" dirty="0" smtClean="0">
                <a:solidFill>
                  <a:srgbClr val="000000"/>
                </a:solidFill>
              </a:rPr>
              <a:t>, bez nutnosti přihlášení </a:t>
            </a:r>
            <a:br>
              <a:rPr lang="cs-CZ" altLang="cs-CZ" sz="2400" dirty="0" smtClean="0">
                <a:solidFill>
                  <a:srgbClr val="000000"/>
                </a:solidFill>
              </a:rPr>
            </a:br>
            <a:endParaRPr lang="cs-CZ" altLang="cs-CZ" sz="24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Mimo PC síť UJEP: </a:t>
            </a:r>
            <a:r>
              <a:rPr lang="cs-CZ" altLang="cs-CZ" sz="2400" dirty="0" smtClean="0">
                <a:solidFill>
                  <a:srgbClr val="000000"/>
                </a:solidFill>
              </a:rPr>
              <a:t>nutnost přihlášení heslem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Při využití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searchboxu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EBSCO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Discovery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Service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/>
            </a:r>
            <a:br>
              <a:rPr lang="cs-CZ" altLang="cs-CZ" sz="2400" b="1" dirty="0" smtClean="0">
                <a:solidFill>
                  <a:srgbClr val="000000"/>
                </a:solidFill>
              </a:rPr>
            </a:br>
            <a:r>
              <a:rPr lang="cs-CZ" altLang="cs-CZ" sz="2400" dirty="0" smtClean="0">
                <a:solidFill>
                  <a:srgbClr val="000000"/>
                </a:solidFill>
              </a:rPr>
              <a:t>(viz obrázek, </a:t>
            </a:r>
            <a:r>
              <a:rPr lang="cs-CZ" altLang="cs-CZ" sz="2400" dirty="0" smtClean="0">
                <a:solidFill>
                  <a:srgbClr val="000000"/>
                </a:solidFill>
                <a:hlinkClick r:id="rId3"/>
              </a:rPr>
              <a:t>odkaz na návod</a:t>
            </a:r>
            <a:r>
              <a:rPr lang="cs-CZ" altLang="cs-CZ" sz="2400" dirty="0" smtClean="0">
                <a:solidFill>
                  <a:srgbClr val="00000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Po úspěšném vyhledání plného textu (v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pdf</a:t>
            </a:r>
            <a:r>
              <a:rPr lang="cs-CZ" altLang="cs-CZ" sz="2400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html</a:t>
            </a:r>
            <a:r>
              <a:rPr lang="cs-CZ" altLang="cs-CZ" sz="2400" dirty="0" smtClean="0">
                <a:solidFill>
                  <a:srgbClr val="000000"/>
                </a:solidFill>
              </a:rPr>
              <a:t>) </a:t>
            </a:r>
            <a:br>
              <a:rPr lang="cs-CZ" altLang="cs-CZ" sz="2400" dirty="0" smtClean="0">
                <a:solidFill>
                  <a:srgbClr val="000000"/>
                </a:solidFill>
              </a:rPr>
            </a:br>
            <a:r>
              <a:rPr lang="cs-CZ" altLang="cs-CZ" sz="2400" dirty="0" smtClean="0">
                <a:solidFill>
                  <a:srgbClr val="000000"/>
                </a:solidFill>
              </a:rPr>
              <a:t>budete vyzváni k přihlášení. Přihlašovací údaje jsou</a:t>
            </a:r>
            <a:br>
              <a:rPr lang="cs-CZ" altLang="cs-CZ" sz="2400" dirty="0" smtClean="0">
                <a:solidFill>
                  <a:srgbClr val="000000"/>
                </a:solidFill>
              </a:rPr>
            </a:br>
            <a:r>
              <a:rPr lang="cs-CZ" altLang="cs-CZ" sz="2400" dirty="0" smtClean="0">
                <a:solidFill>
                  <a:srgbClr val="000000"/>
                </a:solidFill>
              </a:rPr>
              <a:t>shodné s přihlašovacími údaji do STAGU.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/>
            </a:r>
            <a:br>
              <a:rPr lang="cs-CZ" altLang="cs-CZ" sz="2400" b="1" dirty="0" smtClean="0">
                <a:solidFill>
                  <a:srgbClr val="000000"/>
                </a:solidFill>
              </a:rPr>
            </a:br>
            <a:r>
              <a:rPr lang="cs-CZ" altLang="cs-CZ" sz="2400" b="1" dirty="0" smtClean="0">
                <a:solidFill>
                  <a:srgbClr val="000000"/>
                </a:solidFill>
              </a:rPr>
              <a:t/>
            </a:r>
            <a:br>
              <a:rPr lang="cs-CZ" altLang="cs-CZ" sz="2400" b="1" dirty="0" smtClean="0">
                <a:solidFill>
                  <a:srgbClr val="000000"/>
                </a:solidFill>
              </a:rPr>
            </a:br>
            <a:r>
              <a:rPr lang="cs-CZ" altLang="cs-CZ" sz="2400" dirty="0">
                <a:solidFill>
                  <a:srgbClr val="000000"/>
                </a:solidFill>
              </a:rPr>
              <a:t> 2.  přes </a:t>
            </a:r>
            <a:r>
              <a:rPr lang="cs-CZ" altLang="cs-CZ" sz="2400" b="1" dirty="0">
                <a:solidFill>
                  <a:srgbClr val="000000"/>
                </a:solidFill>
              </a:rPr>
              <a:t>proxy server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dirty="0">
                <a:solidFill>
                  <a:srgbClr val="000000"/>
                </a:solidFill>
                <a:hlinkClick r:id="rId4"/>
              </a:rPr>
              <a:t>odkaz na </a:t>
            </a:r>
            <a:r>
              <a:rPr lang="cs-CZ" altLang="cs-CZ" sz="2400" dirty="0" smtClean="0">
                <a:solidFill>
                  <a:srgbClr val="000000"/>
                </a:solidFill>
                <a:hlinkClick r:id="rId4"/>
              </a:rPr>
              <a:t>nastavení – návod</a:t>
            </a:r>
            <a:r>
              <a:rPr lang="cs-CZ" altLang="cs-CZ" sz="2400" dirty="0" smtClean="0">
                <a:solidFill>
                  <a:srgbClr val="00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9220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61418"/>
            <a:ext cx="1676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>
          <a:xfrm>
            <a:off x="1489075" y="44450"/>
            <a:ext cx="6408738" cy="1162050"/>
          </a:xfrm>
        </p:spPr>
        <p:txBody>
          <a:bodyPr/>
          <a:lstStyle/>
          <a:p>
            <a:pPr algn="l" eaLnBrk="1" hangingPunct="1"/>
            <a:r>
              <a:rPr lang="cs-CZ" altLang="cs-CZ" dirty="0" smtClean="0"/>
              <a:t>       </a:t>
            </a:r>
            <a:r>
              <a:rPr lang="cs-CZ" altLang="cs-CZ" b="1" dirty="0" smtClean="0"/>
              <a:t>Kde zdroje najdete</a:t>
            </a:r>
            <a:endParaRPr lang="cs-CZ" altLang="cs-CZ" b="1" dirty="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8243888" cy="5451475"/>
          </a:xfrm>
        </p:spPr>
      </p:pic>
      <p:pic>
        <p:nvPicPr>
          <p:cNvPr id="22532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279"/>
            <a:ext cx="9170713" cy="56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Základy vyhledávání - tvorba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800" dirty="0" smtClean="0">
                <a:solidFill>
                  <a:srgbClr val="000000"/>
                </a:solidFill>
              </a:rPr>
              <a:t>Vyjasnit si, co vlastně hledám (články, fakta, citace, AJ x ČJ, 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klíčová slova</a:t>
            </a:r>
            <a:r>
              <a:rPr lang="cs-CZ" altLang="cs-CZ" sz="1800" dirty="0" smtClean="0">
                <a:solidFill>
                  <a:srgbClr val="000000"/>
                </a:solidFill>
              </a:rPr>
              <a:t>, lokace…)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800" dirty="0" smtClean="0">
                <a:solidFill>
                  <a:srgbClr val="000000"/>
                </a:solidFill>
              </a:rPr>
              <a:t>Zvolit zdroj – využít všechny funkce databází (jednoduché x rozšířené), časové vymezení, personalizace (alerty, citace, ukládání, hledání…)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800" dirty="0" smtClean="0">
                <a:solidFill>
                  <a:srgbClr val="000000"/>
                </a:solidFill>
              </a:rPr>
              <a:t>Vyhledat sousloví pomocí </a:t>
            </a:r>
            <a:r>
              <a:rPr lang="cs-CZ" altLang="cs-CZ" sz="1800" b="1" dirty="0" smtClean="0">
                <a:solidFill>
                  <a:srgbClr val="000000"/>
                </a:solidFill>
                <a:hlinkClick r:id="rId2"/>
              </a:rPr>
              <a:t>Booleovských</a:t>
            </a:r>
            <a:r>
              <a:rPr lang="cs-CZ" altLang="cs-CZ" sz="1800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cs-CZ" altLang="cs-CZ" sz="1800" b="1" dirty="0" smtClean="0">
                <a:solidFill>
                  <a:srgbClr val="000000"/>
                </a:solidFill>
                <a:hlinkClick r:id="rId2"/>
              </a:rPr>
              <a:t>operátorů</a:t>
            </a:r>
            <a:r>
              <a:rPr lang="cs-CZ" altLang="cs-CZ" sz="1800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cs-CZ" altLang="cs-CZ" sz="1800" dirty="0" smtClean="0">
                <a:solidFill>
                  <a:srgbClr val="000000"/>
                </a:solidFill>
              </a:rPr>
              <a:t>(and, or, not), tzv. 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wildcards</a:t>
            </a:r>
            <a:r>
              <a:rPr lang="cs-CZ" altLang="cs-CZ" sz="1800" dirty="0" smtClean="0">
                <a:solidFill>
                  <a:srgbClr val="000000"/>
                </a:solidFill>
              </a:rPr>
              <a:t> (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zástupné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znaky: </a:t>
            </a:r>
            <a:r>
              <a:rPr lang="en-US" altLang="cs-CZ" sz="1800" dirty="0" smtClean="0">
                <a:solidFill>
                  <a:srgbClr val="000000"/>
                </a:solidFill>
                <a:cs typeface="Arial" charset="0"/>
              </a:rPr>
              <a:t>*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,?,</a:t>
            </a:r>
            <a:r>
              <a:rPr lang="en-US" altLang="cs-CZ" sz="1800" dirty="0" smtClean="0">
                <a:solidFill>
                  <a:srgbClr val="000000"/>
                </a:solidFill>
                <a:cs typeface="Arial" charset="0"/>
              </a:rPr>
              <a:t>$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 smtClean="0">
                <a:solidFill>
                  <a:srgbClr val="000000"/>
                </a:solidFill>
              </a:rPr>
              <a:t>#), popř. </a:t>
            </a:r>
            <a:r>
              <a:rPr lang="cs-CZ" altLang="cs-CZ" sz="1800" b="1" dirty="0" err="1" smtClean="0">
                <a:solidFill>
                  <a:srgbClr val="000000"/>
                </a:solidFill>
                <a:cs typeface="Arial" charset="0"/>
              </a:rPr>
              <a:t>proximitními</a:t>
            </a:r>
            <a:r>
              <a:rPr lang="cs-CZ" altLang="cs-CZ" sz="1800" b="1" dirty="0" smtClean="0">
                <a:solidFill>
                  <a:srgbClr val="000000"/>
                </a:solidFill>
                <a:cs typeface="Arial" charset="0"/>
              </a:rPr>
              <a:t> operátory 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cs-CZ" altLang="cs-CZ" sz="1800" dirty="0" err="1" smtClean="0">
                <a:solidFill>
                  <a:srgbClr val="000000"/>
                </a:solidFill>
                <a:cs typeface="Arial" charset="0"/>
              </a:rPr>
              <a:t>within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1800" dirty="0" err="1" smtClean="0">
                <a:solidFill>
                  <a:srgbClr val="000000"/>
                </a:solidFill>
                <a:cs typeface="Arial" charset="0"/>
              </a:rPr>
              <a:t>near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…)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alt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 dirty="0" smtClean="0">
              <a:cs typeface="Arial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alt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 dirty="0" smtClean="0">
              <a:cs typeface="Arial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06635"/>
              </a:buClr>
              <a:buFont typeface="Arial" pitchFamily="34" charset="0"/>
              <a:buNone/>
              <a:defRPr/>
            </a:pPr>
            <a:endParaRPr lang="cs-CZ" altLang="cs-CZ" sz="2000" dirty="0" smtClean="0">
              <a:solidFill>
                <a:srgbClr val="313340"/>
              </a:solidFill>
              <a:cs typeface="Arial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06635"/>
              </a:buClr>
              <a:buFont typeface="Arial" pitchFamily="34" charset="0"/>
              <a:buNone/>
              <a:defRPr/>
            </a:pPr>
            <a:r>
              <a:rPr lang="cs-CZ" altLang="cs-CZ" sz="1800" dirty="0" err="1" smtClean="0">
                <a:solidFill>
                  <a:srgbClr val="000000"/>
                </a:solidFill>
                <a:cs typeface="Arial" charset="0"/>
              </a:rPr>
              <a:t>čern</a:t>
            </a:r>
            <a:r>
              <a:rPr lang="cs-CZ" altLang="cs-CZ" sz="1800" dirty="0" smtClean="0">
                <a:solidFill>
                  <a:srgbClr val="FF3300"/>
                </a:solidFill>
                <a:cs typeface="Arial" charset="0"/>
              </a:rPr>
              <a:t>*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cs-CZ" altLang="cs-CZ" sz="1800" dirty="0" err="1" smtClean="0">
                <a:solidFill>
                  <a:srgbClr val="000000"/>
                </a:solidFill>
                <a:cs typeface="Arial" charset="0"/>
              </a:rPr>
              <a:t>ý,á,é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), </a:t>
            </a:r>
            <a:r>
              <a:rPr lang="cs-CZ" altLang="cs-CZ" sz="1800" dirty="0" smtClean="0">
                <a:solidFill>
                  <a:srgbClr val="FF3300"/>
                </a:solidFill>
                <a:cs typeface="Arial" charset="0"/>
              </a:rPr>
              <a:t>„“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přesná fráze v přesném znění, </a:t>
            </a:r>
            <a:r>
              <a:rPr lang="cs-CZ" altLang="cs-CZ" sz="1800" dirty="0" err="1" smtClean="0">
                <a:solidFill>
                  <a:srgbClr val="000000"/>
                </a:solidFill>
                <a:cs typeface="Arial" charset="0"/>
              </a:rPr>
              <a:t>wom</a:t>
            </a:r>
            <a:r>
              <a:rPr lang="en-US" altLang="cs-CZ" sz="1800" dirty="0" smtClean="0">
                <a:solidFill>
                  <a:srgbClr val="FF3300"/>
                </a:solidFill>
                <a:cs typeface="Arial" charset="0"/>
              </a:rPr>
              <a:t>$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n (</a:t>
            </a:r>
            <a:r>
              <a:rPr lang="cs-CZ" altLang="cs-CZ" sz="1800" dirty="0" smtClean="0">
                <a:solidFill>
                  <a:srgbClr val="FF3300"/>
                </a:solidFill>
                <a:cs typeface="Arial" charset="0"/>
              </a:rPr>
              <a:t>?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) = </a:t>
            </a:r>
            <a:r>
              <a:rPr lang="cs-CZ" altLang="cs-CZ" sz="1800" i="1" dirty="0" err="1" smtClean="0">
                <a:solidFill>
                  <a:srgbClr val="000000"/>
                </a:solidFill>
                <a:cs typeface="Arial" charset="0"/>
              </a:rPr>
              <a:t>wom</a:t>
            </a:r>
            <a:r>
              <a:rPr lang="cs-CZ" altLang="cs-CZ" sz="1800" b="1" i="1" dirty="0" err="1" smtClean="0">
                <a:solidFill>
                  <a:srgbClr val="000000"/>
                </a:solidFill>
                <a:cs typeface="Arial" charset="0"/>
              </a:rPr>
              <a:t>a</a:t>
            </a:r>
            <a:r>
              <a:rPr lang="cs-CZ" altLang="cs-CZ" sz="1800" i="1" dirty="0" err="1" smtClean="0">
                <a:solidFill>
                  <a:srgbClr val="000000"/>
                </a:solidFill>
                <a:cs typeface="Arial" charset="0"/>
              </a:rPr>
              <a:t>n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1800" i="1" dirty="0" err="1" smtClean="0">
                <a:solidFill>
                  <a:srgbClr val="000000"/>
                </a:solidFill>
                <a:cs typeface="Arial" charset="0"/>
              </a:rPr>
              <a:t>wom</a:t>
            </a:r>
            <a:r>
              <a:rPr lang="cs-CZ" altLang="cs-CZ" sz="1800" b="1" i="1" dirty="0" err="1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cs-CZ" altLang="cs-CZ" sz="1800" i="1" dirty="0" err="1" smtClean="0">
                <a:solidFill>
                  <a:srgbClr val="000000"/>
                </a:solidFill>
                <a:cs typeface="Arial" charset="0"/>
              </a:rPr>
              <a:t>n</a:t>
            </a:r>
            <a:endParaRPr lang="cs-CZ" altLang="cs-CZ" sz="1800" i="1" dirty="0" smtClean="0">
              <a:solidFill>
                <a:srgbClr val="000000"/>
              </a:solidFill>
              <a:cs typeface="Arial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06635"/>
              </a:buClr>
              <a:buFont typeface="Arial" pitchFamily="34" charset="0"/>
              <a:buNone/>
              <a:defRPr/>
            </a:pPr>
            <a:r>
              <a:rPr lang="cs-CZ" altLang="cs-CZ" sz="1800" i="1" dirty="0" err="1" smtClean="0">
                <a:solidFill>
                  <a:srgbClr val="000000"/>
                </a:solidFill>
              </a:rPr>
              <a:t>col</a:t>
            </a:r>
            <a:r>
              <a:rPr lang="cs-CZ" altLang="cs-CZ" sz="1800" i="1" dirty="0" smtClean="0">
                <a:solidFill>
                  <a:srgbClr val="FF3300"/>
                </a:solidFill>
              </a:rPr>
              <a:t>##</a:t>
            </a:r>
            <a:r>
              <a:rPr lang="cs-CZ" altLang="cs-CZ" sz="1800" i="1" dirty="0" smtClean="0">
                <a:solidFill>
                  <a:srgbClr val="000000"/>
                </a:solidFill>
              </a:rPr>
              <a:t>r </a:t>
            </a: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=</a:t>
            </a:r>
            <a:r>
              <a:rPr lang="cs-CZ" altLang="cs-CZ" sz="1800" i="1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 smtClean="0">
                <a:solidFill>
                  <a:srgbClr val="000000"/>
                </a:solidFill>
              </a:rPr>
              <a:t>náhrada za více symbolů, přesná fáze „“</a:t>
            </a:r>
            <a:endParaRPr lang="cs-CZ" altLang="cs-CZ" sz="1800" i="1" dirty="0" smtClean="0">
              <a:solidFill>
                <a:srgbClr val="000000"/>
              </a:solidFill>
              <a:cs typeface="Arial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06635"/>
              </a:buClr>
              <a:buFont typeface="Arial" pitchFamily="34" charset="0"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cs typeface="Arial" charset="0"/>
              </a:rPr>
              <a:t>mnoho výsledků -&gt; zpřesnit dotaz X rozšířit dotaz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21508" name="Oval 10"/>
          <p:cNvSpPr>
            <a:spLocks noChangeArrowheads="1"/>
          </p:cNvSpPr>
          <p:nvPr/>
        </p:nvSpPr>
        <p:spPr bwMode="auto">
          <a:xfrm>
            <a:off x="971550" y="3286125"/>
            <a:ext cx="863600" cy="10080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A</a:t>
            </a:r>
          </a:p>
        </p:txBody>
      </p: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1403350" y="3306763"/>
            <a:ext cx="863600" cy="1008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      B</a:t>
            </a:r>
          </a:p>
        </p:txBody>
      </p:sp>
      <p:sp>
        <p:nvSpPr>
          <p:cNvPr id="21510" name="Oval 11"/>
          <p:cNvSpPr>
            <a:spLocks noChangeArrowheads="1"/>
          </p:cNvSpPr>
          <p:nvPr/>
        </p:nvSpPr>
        <p:spPr bwMode="auto">
          <a:xfrm>
            <a:off x="4284663" y="3275013"/>
            <a:ext cx="863600" cy="1008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B</a:t>
            </a:r>
          </a:p>
        </p:txBody>
      </p:sp>
      <p:sp>
        <p:nvSpPr>
          <p:cNvPr id="21511" name="Oval 18"/>
          <p:cNvSpPr>
            <a:spLocks noChangeArrowheads="1"/>
          </p:cNvSpPr>
          <p:nvPr/>
        </p:nvSpPr>
        <p:spPr bwMode="auto">
          <a:xfrm>
            <a:off x="3419475" y="3286125"/>
            <a:ext cx="865188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A</a:t>
            </a:r>
          </a:p>
        </p:txBody>
      </p:sp>
      <p:sp>
        <p:nvSpPr>
          <p:cNvPr id="21512" name="Oval 24"/>
          <p:cNvSpPr>
            <a:spLocks noChangeArrowheads="1"/>
          </p:cNvSpPr>
          <p:nvPr/>
        </p:nvSpPr>
        <p:spPr bwMode="auto">
          <a:xfrm>
            <a:off x="5727700" y="3286125"/>
            <a:ext cx="865188" cy="10080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A</a:t>
            </a:r>
          </a:p>
        </p:txBody>
      </p:sp>
      <p:sp>
        <p:nvSpPr>
          <p:cNvPr id="21513" name="Oval 25"/>
          <p:cNvSpPr>
            <a:spLocks noChangeArrowheads="1"/>
          </p:cNvSpPr>
          <p:nvPr/>
        </p:nvSpPr>
        <p:spPr bwMode="auto">
          <a:xfrm>
            <a:off x="6159500" y="3314700"/>
            <a:ext cx="792163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B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1341438" y="432276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charset="0"/>
              </a:rPr>
              <a:t>AND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956050" y="43180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OR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5940425" y="4337050"/>
            <a:ext cx="71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AND NOT</a:t>
            </a:r>
          </a:p>
        </p:txBody>
      </p:sp>
      <p:pic>
        <p:nvPicPr>
          <p:cNvPr id="21517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00400"/>
            <a:ext cx="13525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Etika v EIZ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86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Pouze pro vlastní potřebu (nevyužívat ke generování zisku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Ochrana proti plagiátorství (vodotisk, kopírování omezeno)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Řádné citování dle platných norem, dodržování autorských podmínek práv a norem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(</a:t>
            </a:r>
            <a:r>
              <a:rPr lang="cs-CZ" sz="2400" b="1" dirty="0" smtClean="0"/>
              <a:t>užití jakékoliv myšlenky v odborné práci bez uvedení jejího autora je bráno jako plagiát)</a:t>
            </a: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altLang="cs-CZ" sz="3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3316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Jak na citace v EIZ?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Možnost automaticky generovat dle různých stylů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Snaha o jednoduchost (</a:t>
            </a:r>
            <a:r>
              <a:rPr lang="cs-CZ" altLang="cs-CZ" sz="2400" dirty="0" err="1" smtClean="0"/>
              <a:t>Ebsco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Discovery</a:t>
            </a:r>
            <a:r>
              <a:rPr lang="cs-CZ" altLang="cs-CZ" sz="2400" dirty="0" smtClean="0"/>
              <a:t> – stačí „1 klik“)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r>
              <a:rPr lang="cs-CZ" altLang="cs-CZ" sz="2400" dirty="0" smtClean="0"/>
              <a:t>Doporučujeme využívat citační </a:t>
            </a:r>
            <a:r>
              <a:rPr lang="cs-CZ" altLang="cs-CZ" sz="2400" dirty="0" err="1" smtClean="0"/>
              <a:t>managery</a:t>
            </a:r>
            <a:r>
              <a:rPr lang="cs-CZ" altLang="cs-CZ" sz="2400" dirty="0" smtClean="0"/>
              <a:t> (např. </a:t>
            </a:r>
            <a:r>
              <a:rPr lang="cs-CZ" altLang="cs-CZ" sz="2400" b="1" dirty="0" smtClean="0"/>
              <a:t>Citace PRO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Endnote</a:t>
            </a:r>
            <a:r>
              <a:rPr lang="cs-CZ" altLang="cs-CZ" sz="2400" dirty="0" smtClean="0"/>
              <a:t>…)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Možnost exportování citací v univerzálních formátech (RIS, </a:t>
            </a:r>
            <a:r>
              <a:rPr lang="cs-CZ" altLang="cs-CZ" sz="2400" dirty="0" err="1" smtClean="0"/>
              <a:t>Ref</a:t>
            </a:r>
            <a:r>
              <a:rPr lang="cs-CZ" altLang="cs-CZ" sz="2400" dirty="0" smtClean="0"/>
              <a:t>…)</a:t>
            </a:r>
          </a:p>
          <a:p>
            <a:endParaRPr lang="cs-CZ" altLang="cs-CZ" dirty="0" smtClean="0"/>
          </a:p>
        </p:txBody>
      </p:sp>
      <p:pic>
        <p:nvPicPr>
          <p:cNvPr id="14340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</a:rPr>
              <a:t>                        </a:t>
            </a:r>
            <a:endParaRPr lang="cs-CZ" alt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400" b="1" dirty="0" smtClean="0">
                <a:hlinkClick r:id="rId2"/>
              </a:rPr>
              <a:t>Citace PRO+: </a:t>
            </a:r>
            <a:r>
              <a:rPr lang="cs-CZ" altLang="cs-CZ" sz="2000" dirty="0" smtClean="0"/>
              <a:t>je určen pro správu osobních bibliografických citací, pro studenty UJEP zdarma, </a:t>
            </a:r>
            <a:r>
              <a:rPr lang="cs-CZ" altLang="cs-CZ" sz="2000" dirty="0" smtClean="0">
                <a:hlinkClick r:id="rId3"/>
              </a:rPr>
              <a:t>odkaz</a:t>
            </a:r>
            <a:r>
              <a:rPr lang="cs-CZ" altLang="cs-CZ" sz="2000" dirty="0" smtClean="0"/>
              <a:t> (na této stránce použijte institucionální přihlášení – vyberte UJEP – následně zadejte vaše </a:t>
            </a:r>
            <a:r>
              <a:rPr lang="cs-CZ" altLang="cs-CZ" sz="2000" dirty="0" err="1" smtClean="0"/>
              <a:t>STAGové</a:t>
            </a:r>
            <a:r>
              <a:rPr lang="cs-CZ" altLang="cs-CZ" sz="2000" dirty="0" smtClean="0"/>
              <a:t> údaje pro přihlášení)</a:t>
            </a:r>
          </a:p>
          <a:p>
            <a:r>
              <a:rPr lang="cs-CZ" altLang="cs-CZ" sz="2000" dirty="0" smtClean="0">
                <a:hlinkClick r:id="rId4"/>
              </a:rPr>
              <a:t>Návod v PDF</a:t>
            </a:r>
            <a:r>
              <a:rPr lang="cs-CZ" altLang="cs-CZ" sz="2000" dirty="0" smtClean="0"/>
              <a:t>, </a:t>
            </a:r>
            <a:r>
              <a:rPr lang="cs-CZ" altLang="cs-CZ" sz="2000" dirty="0" smtClean="0">
                <a:hlinkClick r:id="rId5"/>
              </a:rPr>
              <a:t>Video návody</a:t>
            </a:r>
            <a:endParaRPr lang="cs-CZ" altLang="cs-CZ" sz="2000" dirty="0" smtClean="0"/>
          </a:p>
          <a:p>
            <a:pPr marL="0" indent="0">
              <a:buNone/>
            </a:pPr>
            <a:endParaRPr lang="cs-CZ" altLang="cs-CZ" sz="2000" dirty="0" smtClean="0"/>
          </a:p>
          <a:p>
            <a:r>
              <a:rPr lang="cs-CZ" altLang="cs-CZ" sz="2000" dirty="0" smtClean="0"/>
              <a:t>Umožňuje prohledávat online zdroje, ukládat, organizovat, exportovat, importovat a formátovat citace a bibliografie </a:t>
            </a:r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Až 6000 citačních stylů (ISO 690, APA, AMA, Chicago atd.)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r>
              <a:rPr lang="cs-CZ" altLang="cs-CZ" sz="2000" dirty="0" smtClean="0"/>
              <a:t>Zásuvné moduly do vyhledávačů: </a:t>
            </a:r>
            <a:r>
              <a:rPr lang="cs-CZ" altLang="cs-CZ" sz="2000" b="1" dirty="0" smtClean="0"/>
              <a:t>Chrome, </a:t>
            </a:r>
            <a:r>
              <a:rPr lang="cs-CZ" altLang="cs-CZ" sz="2000" b="1" dirty="0" err="1" smtClean="0"/>
              <a:t>Mozilla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(vyhledá na webu citace z textu podle DOI, ISBN)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r>
              <a:rPr lang="cs-CZ" altLang="cs-CZ" sz="2000" dirty="0" smtClean="0"/>
              <a:t>Modul </a:t>
            </a:r>
            <a:r>
              <a:rPr lang="cs-CZ" altLang="cs-CZ" sz="2000" b="1" dirty="0" smtClean="0"/>
              <a:t>do Wordu </a:t>
            </a:r>
            <a:r>
              <a:rPr lang="cs-CZ" altLang="cs-CZ" sz="2000" dirty="0" smtClean="0"/>
              <a:t>(dokáže vkládat citace do textu a generovat seznam použité literatury) 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endParaRPr lang="cs-CZ" altLang="cs-CZ" sz="2400" b="1" dirty="0" smtClean="0"/>
          </a:p>
        </p:txBody>
      </p:sp>
      <p:pic>
        <p:nvPicPr>
          <p:cNvPr id="1536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masekj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8082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Hlavní body školení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Informace </a:t>
            </a: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o VK UJEP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Co jsou EIZ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EIZ projekty na Univerzitě J. E. Purkyně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Základy vyhledávání, tvorba dotazu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Ebsco Discovery Service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>
              <a:solidFill>
                <a:srgbClr val="1F2132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Jednotlivé databáze</a:t>
            </a:r>
            <a:r>
              <a:rPr lang="cs-CZ" altLang="cs-CZ" sz="2600" dirty="0">
                <a:solidFill>
                  <a:srgbClr val="1F2132"/>
                </a:solidFill>
                <a:cs typeface="Arial" charset="0"/>
              </a:rPr>
              <a:t> </a:t>
            </a:r>
            <a:r>
              <a:rPr lang="cs-CZ" altLang="cs-CZ" sz="2600" dirty="0" smtClean="0">
                <a:solidFill>
                  <a:srgbClr val="1F2132"/>
                </a:solidFill>
                <a:cs typeface="Arial" charset="0"/>
              </a:rPr>
              <a:t>(ukázky, cvičení…) </a:t>
            </a:r>
            <a:endParaRPr lang="cs-CZ" altLang="cs-CZ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076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Dobré vědět…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863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  <a:hlinkClick r:id="rId2"/>
              </a:rPr>
              <a:t>Open Access </a:t>
            </a:r>
            <a:r>
              <a:rPr lang="cs-CZ" altLang="cs-CZ" sz="2400" dirty="0" smtClean="0">
                <a:solidFill>
                  <a:srgbClr val="000000"/>
                </a:solidFill>
              </a:rPr>
              <a:t>(model otevřeného přístupu k publikování): </a:t>
            </a:r>
            <a:r>
              <a:rPr lang="en-US" sz="2400" b="1" dirty="0" smtClean="0"/>
              <a:t>Directory of Open Access Journals (DOAJ)</a:t>
            </a:r>
            <a:r>
              <a:rPr lang="cs-CZ" sz="2400" b="1" dirty="0" smtClean="0"/>
              <a:t> </a:t>
            </a:r>
            <a:r>
              <a:rPr lang="cs-CZ" altLang="cs-CZ" sz="2400" dirty="0" smtClean="0">
                <a:solidFill>
                  <a:srgbClr val="000000"/>
                </a:solidFill>
                <a:hlinkClick r:id="rId3"/>
              </a:rPr>
              <a:t>http://doaj.org/</a:t>
            </a:r>
            <a:r>
              <a:rPr lang="cs-CZ" altLang="cs-CZ" sz="2400" dirty="0" smtClean="0">
                <a:solidFill>
                  <a:srgbClr val="000000"/>
                </a:solidFill>
              </a:rPr>
              <a:t>, </a:t>
            </a:r>
            <a:br>
              <a:rPr lang="cs-CZ" altLang="cs-CZ" sz="2400" dirty="0" smtClean="0">
                <a:solidFill>
                  <a:srgbClr val="000000"/>
                </a:solidFill>
              </a:rPr>
            </a:br>
            <a:r>
              <a:rPr lang="cs-CZ" altLang="cs-CZ" sz="2400" b="1" dirty="0" smtClean="0">
                <a:solidFill>
                  <a:srgbClr val="000000"/>
                </a:solidFill>
              </a:rPr>
              <a:t>Open Access v ČJ</a:t>
            </a:r>
            <a:r>
              <a:rPr lang="cs-CZ" altLang="cs-CZ" sz="2400" dirty="0" smtClean="0">
                <a:solidFill>
                  <a:srgbClr val="000000"/>
                </a:solidFill>
              </a:rPr>
              <a:t>: </a:t>
            </a:r>
            <a:r>
              <a:rPr lang="cs-CZ" altLang="cs-CZ" sz="2400" dirty="0" smtClean="0">
                <a:hlinkClick r:id="rId4"/>
              </a:rPr>
              <a:t>http://www.openaccess.cz/</a:t>
            </a:r>
            <a:endParaRPr lang="cs-CZ" altLang="cs-CZ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altLang="cs-CZ" sz="40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err="1" smtClean="0">
                <a:solidFill>
                  <a:srgbClr val="000000"/>
                </a:solidFill>
                <a:hlinkClick r:id="rId5"/>
              </a:rPr>
              <a:t>Creative</a:t>
            </a:r>
            <a:r>
              <a:rPr lang="cs-CZ" altLang="cs-CZ" sz="2400" dirty="0" smtClean="0">
                <a:solidFill>
                  <a:srgbClr val="000000"/>
                </a:solidFill>
                <a:hlinkClick r:id="rId5"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hlinkClick r:id="rId5"/>
              </a:rPr>
              <a:t>Commons</a:t>
            </a:r>
            <a:r>
              <a:rPr lang="cs-CZ" altLang="cs-CZ" sz="2400" dirty="0" smtClean="0">
                <a:solidFill>
                  <a:srgbClr val="000000"/>
                </a:solidFill>
                <a:hlinkClick r:id="rId5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</a:rPr>
              <a:t>(autor některá svá práva užívání přenechává veřejnosti, např. </a:t>
            </a:r>
            <a:r>
              <a:rPr lang="cs-CZ" altLang="cs-CZ" sz="2400" dirty="0" smtClean="0">
                <a:solidFill>
                  <a:srgbClr val="000000"/>
                </a:solidFill>
                <a:hlinkClick r:id="rId6"/>
              </a:rPr>
              <a:t>Wikipedie</a:t>
            </a:r>
            <a:r>
              <a:rPr lang="cs-CZ" altLang="cs-CZ" sz="2400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>
                <a:solidFill>
                  <a:srgbClr val="000000"/>
                </a:solidFill>
              </a:rPr>
              <a:t>G</a:t>
            </a:r>
            <a:r>
              <a:rPr lang="cs-CZ" altLang="cs-CZ" sz="2400" dirty="0" smtClean="0">
                <a:solidFill>
                  <a:srgbClr val="000000"/>
                </a:solidFill>
              </a:rPr>
              <a:t>oogle+/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Picasa</a:t>
            </a:r>
            <a:r>
              <a:rPr lang="cs-CZ" altLang="cs-CZ" sz="2400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Tv</a:t>
            </a:r>
            <a:r>
              <a:rPr lang="cs-CZ" altLang="cs-CZ" sz="2400" dirty="0" smtClean="0">
                <a:solidFill>
                  <a:srgbClr val="000000"/>
                </a:solidFill>
              </a:rPr>
              <a:t>-</a:t>
            </a:r>
            <a:r>
              <a:rPr lang="cs-CZ" altLang="cs-CZ" sz="2400" dirty="0" smtClean="0">
                <a:solidFill>
                  <a:srgbClr val="000000"/>
                </a:solidFill>
                <a:hlinkClick r:id="rId7"/>
              </a:rPr>
              <a:t>Al </a:t>
            </a:r>
            <a:r>
              <a:rPr lang="cs-CZ" altLang="cs-CZ" sz="2400" dirty="0" err="1" smtClean="0">
                <a:solidFill>
                  <a:srgbClr val="000000"/>
                </a:solidFill>
                <a:hlinkClick r:id="rId7"/>
              </a:rPr>
              <a:t>Jazeera</a:t>
            </a:r>
            <a:r>
              <a:rPr lang="cs-CZ" altLang="cs-CZ" sz="2400" dirty="0" smtClean="0">
                <a:solidFill>
                  <a:srgbClr val="000000"/>
                </a:solidFill>
              </a:rPr>
              <a:t>, web </a:t>
            </a:r>
            <a:r>
              <a:rPr lang="cs-CZ" altLang="cs-CZ" sz="2400" dirty="0" smtClean="0">
                <a:solidFill>
                  <a:srgbClr val="000000"/>
                </a:solidFill>
                <a:hlinkClick r:id="rId8"/>
              </a:rPr>
              <a:t>MŽP</a:t>
            </a:r>
            <a:r>
              <a:rPr lang="cs-CZ" altLang="cs-CZ" sz="2400" dirty="0" smtClean="0">
                <a:solidFill>
                  <a:srgbClr val="000000"/>
                </a:solidFill>
              </a:rPr>
              <a:t>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3600" b="1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  <a:hlinkClick r:id="rId9"/>
              </a:rPr>
              <a:t>Šedá literatura </a:t>
            </a:r>
            <a:r>
              <a:rPr lang="cs-CZ" altLang="cs-CZ" sz="2400" dirty="0" smtClean="0">
                <a:solidFill>
                  <a:srgbClr val="000000"/>
                </a:solidFill>
              </a:rPr>
              <a:t/>
            </a:r>
            <a:br>
              <a:rPr lang="cs-CZ" altLang="cs-CZ" sz="2400" dirty="0" smtClean="0">
                <a:solidFill>
                  <a:srgbClr val="000000"/>
                </a:solidFill>
              </a:rPr>
            </a:br>
            <a:r>
              <a:rPr lang="cs-CZ" altLang="cs-CZ" sz="2400" dirty="0" smtClean="0">
                <a:solidFill>
                  <a:srgbClr val="000000"/>
                </a:solidFill>
              </a:rPr>
              <a:t>(</a:t>
            </a:r>
            <a:r>
              <a:rPr lang="cs-CZ" altLang="cs-CZ" sz="2400" dirty="0" smtClean="0">
                <a:solidFill>
                  <a:srgbClr val="000000"/>
                </a:solidFill>
                <a:hlinkClick r:id="rId10"/>
              </a:rPr>
              <a:t>http://nusl.techlib.cz</a:t>
            </a:r>
            <a:r>
              <a:rPr lang="cs-CZ" altLang="cs-CZ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 smtClean="0">
                <a:solidFill>
                  <a:srgbClr val="000000"/>
                </a:solidFill>
                <a:hlinkClick r:id="rId11"/>
              </a:rPr>
              <a:t>http://oatd.org/</a:t>
            </a:r>
            <a:r>
              <a:rPr lang="cs-CZ" altLang="cs-CZ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 smtClean="0">
                <a:solidFill>
                  <a:srgbClr val="000000"/>
                </a:solidFill>
                <a:hlinkClick r:id="rId12"/>
              </a:rPr>
              <a:t>ProQest Dissertations Thesses</a:t>
            </a:r>
            <a:r>
              <a:rPr lang="cs-CZ" altLang="cs-CZ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</a:rPr>
              <a:t>Programy na odhalování plagiátů, např. </a:t>
            </a:r>
            <a:r>
              <a:rPr lang="cs-CZ" altLang="cs-CZ" sz="2400" dirty="0">
                <a:solidFill>
                  <a:srgbClr val="000000"/>
                </a:solidFill>
                <a:hlinkClick r:id="rId13"/>
              </a:rPr>
              <a:t>http://theses.cz</a:t>
            </a:r>
            <a:r>
              <a:rPr lang="cs-CZ" altLang="cs-CZ" sz="2400" dirty="0" smtClean="0">
                <a:solidFill>
                  <a:srgbClr val="000000"/>
                </a:solidFill>
                <a:hlinkClick r:id="rId13"/>
              </a:rPr>
              <a:t>/</a:t>
            </a:r>
            <a:r>
              <a:rPr lang="cs-CZ" altLang="cs-CZ" sz="2400" dirty="0" smtClean="0">
                <a:solidFill>
                  <a:srgbClr val="000000"/>
                </a:solidFill>
              </a:rPr>
              <a:t>, </a:t>
            </a:r>
            <a:r>
              <a:rPr lang="cs-CZ" altLang="cs-CZ" sz="2400" dirty="0" smtClean="0">
                <a:solidFill>
                  <a:srgbClr val="000000"/>
                </a:solidFill>
                <a:hlinkClick r:id="rId14"/>
              </a:rPr>
              <a:t>https://odevzdej.cz/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7412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8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EBSCO </a:t>
            </a:r>
            <a:r>
              <a:rPr lang="cs-CZ" altLang="cs-CZ" b="1" dirty="0" err="1" smtClean="0"/>
              <a:t>Discovery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Service</a:t>
            </a:r>
            <a:endParaRPr lang="cs-CZ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T</a:t>
            </a:r>
            <a:r>
              <a:rPr lang="cs-CZ" sz="2400" dirty="0" smtClean="0"/>
              <a:t>zv. </a:t>
            </a:r>
            <a:r>
              <a:rPr lang="cs-CZ" sz="2400" dirty="0" err="1" smtClean="0"/>
              <a:t>metavyhledávač</a:t>
            </a:r>
            <a:r>
              <a:rPr lang="cs-CZ" sz="2400" dirty="0" smtClean="0"/>
              <a:t> (prohledává </a:t>
            </a:r>
            <a:r>
              <a:rPr lang="cs-CZ" sz="2400" dirty="0"/>
              <a:t>veškeré dostupné </a:t>
            </a:r>
            <a:r>
              <a:rPr lang="cs-CZ" sz="2400" dirty="0" smtClean="0"/>
              <a:t>zdroje)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Jedno vyhledávací pole </a:t>
            </a:r>
            <a:r>
              <a:rPr lang="cs-CZ" sz="2400" b="1" dirty="0" smtClean="0"/>
              <a:t>na </a:t>
            </a:r>
            <a:r>
              <a:rPr lang="cs-CZ" sz="2400" b="1" dirty="0" smtClean="0">
                <a:hlinkClick r:id="rId2"/>
              </a:rPr>
              <a:t>webu VK UJEP</a:t>
            </a:r>
            <a:endParaRPr lang="cs-CZ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Implementován </a:t>
            </a:r>
            <a:r>
              <a:rPr lang="cs-CZ" sz="2400" dirty="0" smtClean="0">
                <a:hlinkClick r:id="rId3"/>
              </a:rPr>
              <a:t>katalog knihovny</a:t>
            </a: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Výsledky v jednom seznamu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Záštita </a:t>
            </a:r>
            <a:r>
              <a:rPr lang="cs-CZ" sz="2400" dirty="0" smtClean="0">
                <a:hlinkClick r:id="rId4"/>
              </a:rPr>
              <a:t>EBSCO</a:t>
            </a:r>
            <a:r>
              <a:rPr lang="cs-CZ" sz="2400" dirty="0" smtClean="0"/>
              <a:t> (uživatelské rozhraní, support, FAQ)</a:t>
            </a:r>
            <a:endParaRPr lang="cs-CZ" sz="2400" dirty="0"/>
          </a:p>
        </p:txBody>
      </p:sp>
      <p:pic>
        <p:nvPicPr>
          <p:cNvPr id="24580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ek 1" descr="D:\Projekty\vyzva_4_3\Ebsco\publicita\logo_E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65838"/>
            <a:ext cx="5905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1677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Kontaktní informace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z="240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smtClean="0">
                <a:solidFill>
                  <a:srgbClr val="000000"/>
                </a:solidFill>
              </a:rPr>
              <a:t>Bc. Jiří Mašek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smtClean="0">
                <a:solidFill>
                  <a:srgbClr val="000000"/>
                </a:solidFill>
              </a:rPr>
              <a:t>Informační výchova a správa EIZ</a:t>
            </a:r>
          </a:p>
          <a:p>
            <a:pPr eaLnBrk="1" hangingPunct="1">
              <a:buFont typeface="Arial" charset="0"/>
              <a:buNone/>
            </a:pPr>
            <a:endParaRPr lang="cs-CZ" altLang="cs-CZ" sz="2400" smtClean="0">
              <a:solidFill>
                <a:srgbClr val="000000"/>
              </a:solidFill>
              <a:hlinkClick r:id="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smtClean="0">
                <a:solidFill>
                  <a:srgbClr val="000000"/>
                </a:solidFill>
                <a:hlinkClick r:id=""/>
              </a:rPr>
              <a:t>jiri.masek@ujep.cz</a:t>
            </a:r>
            <a:endParaRPr lang="cs-CZ" altLang="cs-CZ" sz="240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smtClean="0">
                <a:solidFill>
                  <a:srgbClr val="000000"/>
                </a:solidFill>
              </a:rPr>
              <a:t>tel.: 475 286 013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6628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22922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Vědecká knihovna</a:t>
            </a:r>
            <a:endParaRPr lang="cs-CZ" altLang="cs-CZ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076" name="Picture 2" descr="C:\Users\masekj\Desktop\foto knihovna 2014\IMAG0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Výpůjční pult a volný výběr</a:t>
            </a:r>
          </a:p>
        </p:txBody>
      </p:sp>
      <p:pic>
        <p:nvPicPr>
          <p:cNvPr id="614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1600200"/>
            <a:ext cx="8004175" cy="4359275"/>
          </a:xfrm>
        </p:spPr>
      </p:pic>
      <p:pic>
        <p:nvPicPr>
          <p:cNvPr id="6148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1600200"/>
            <a:ext cx="8064444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Služby pro vás</a:t>
            </a:r>
            <a:endParaRPr lang="cs-CZ" altLang="cs-CZ" sz="400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Knihovní a informační služby na univerzitě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hlinkClick r:id="rId2"/>
              </a:rPr>
              <a:t>Kopírování, tisk, skenování</a:t>
            </a:r>
            <a:r>
              <a:rPr lang="cs-CZ" sz="2400" dirty="0"/>
              <a:t>, knižní scanner, tepelná vazba, lupa, internet (Wi-Fi),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čtečky, stolní hry, deky, nabíječky, </a:t>
            </a:r>
            <a:r>
              <a:rPr lang="cs-CZ" sz="2400" dirty="0" err="1"/>
              <a:t>flash</a:t>
            </a:r>
            <a:r>
              <a:rPr lang="cs-CZ" sz="2400" dirty="0"/>
              <a:t> disky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hlinkClick r:id="rId3"/>
              </a:rPr>
              <a:t>Rešeršní služby </a:t>
            </a:r>
            <a:r>
              <a:rPr lang="cs-CZ" sz="2400" dirty="0"/>
              <a:t>(vyhledávání literatury)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hlinkClick r:id="rId4"/>
              </a:rPr>
              <a:t>Meziknihovní výpůjční služba </a:t>
            </a:r>
            <a:r>
              <a:rPr lang="cs-CZ" sz="2400" dirty="0"/>
              <a:t>(MVS)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hlinkClick r:id="rId5"/>
              </a:rPr>
              <a:t>Informační výchova </a:t>
            </a:r>
            <a:r>
              <a:rPr lang="cs-CZ" sz="2400" dirty="0"/>
              <a:t>– školení, instruktáže a poradenství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PC studovny, skupinové studovny, relaxační zóny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7172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Skener</a:t>
            </a:r>
            <a:endParaRPr lang="cs-CZ" sz="4000" b="1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008" y="1422822"/>
            <a:ext cx="6767983" cy="45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PC studovna</a:t>
            </a:r>
          </a:p>
        </p:txBody>
      </p:sp>
      <p:pic>
        <p:nvPicPr>
          <p:cNvPr id="819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33513"/>
            <a:ext cx="8135937" cy="4525962"/>
          </a:xfrm>
        </p:spPr>
      </p:pic>
      <p:pic>
        <p:nvPicPr>
          <p:cNvPr id="8196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33652"/>
            <a:ext cx="8135937" cy="45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Relaxační a studijní zóna</a:t>
            </a:r>
            <a:endParaRPr lang="cs-CZ" altLang="cs-CZ" sz="4000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Vyhledávání publikací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 1. Přes online katalog knihovny </a:t>
            </a:r>
            <a:r>
              <a:rPr lang="cs-CZ" sz="2400" dirty="0" smtClean="0"/>
              <a:t>– </a:t>
            </a:r>
            <a:r>
              <a:rPr lang="cs-CZ" sz="2400" b="1" dirty="0" smtClean="0">
                <a:hlinkClick r:id="rId2"/>
              </a:rPr>
              <a:t>arl.ujep.cz</a:t>
            </a:r>
            <a:endParaRPr lang="cs-CZ" sz="2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 </a:t>
            </a:r>
            <a:r>
              <a:rPr lang="cs-CZ" sz="2400" b="1" dirty="0" smtClean="0"/>
              <a:t>2. Přes </a:t>
            </a:r>
            <a:r>
              <a:rPr lang="cs-CZ" sz="2400" b="1" dirty="0" err="1" smtClean="0"/>
              <a:t>Ebsco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Discovery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Service</a:t>
            </a:r>
            <a:r>
              <a:rPr lang="cs-CZ" sz="2400" b="1" dirty="0" smtClean="0"/>
              <a:t> (</a:t>
            </a:r>
            <a:r>
              <a:rPr lang="cs-CZ" sz="2400" b="1" dirty="0" smtClean="0">
                <a:hlinkClick r:id="rId3"/>
              </a:rPr>
              <a:t>EDS</a:t>
            </a:r>
            <a:r>
              <a:rPr lang="cs-CZ" sz="2400" b="1" dirty="0" smtClean="0"/>
              <a:t>) </a:t>
            </a:r>
            <a:r>
              <a:rPr lang="cs-CZ" sz="2400" dirty="0" smtClean="0"/>
              <a:t>– knihovna.ujep.cz</a:t>
            </a:r>
            <a:endParaRPr lang="cs-CZ" sz="2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 smtClean="0"/>
              <a:t>Multivyhledávač</a:t>
            </a:r>
            <a:r>
              <a:rPr lang="cs-CZ" sz="2400" dirty="0" smtClean="0"/>
              <a:t> </a:t>
            </a:r>
            <a:r>
              <a:rPr lang="cs-CZ" sz="2400" b="1" dirty="0" smtClean="0"/>
              <a:t>EDS </a:t>
            </a:r>
            <a:r>
              <a:rPr lang="cs-CZ" sz="2400" dirty="0" smtClean="0"/>
              <a:t>– tisíce </a:t>
            </a:r>
            <a:r>
              <a:rPr lang="cs-CZ" sz="2400" dirty="0"/>
              <a:t>časopisů, statisíce článků, milióny </a:t>
            </a:r>
            <a:r>
              <a:rPr lang="cs-CZ" sz="2400" dirty="0" smtClean="0"/>
              <a:t>citací, elektronické knihy + implementován katalog VK UJEP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23556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:\Users\masekj\Desktop\e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506788"/>
            <a:ext cx="17287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masekj\Desktop\katalog on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89138"/>
            <a:ext cx="1944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1692275" y="3432175"/>
            <a:ext cx="35877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918</Words>
  <Application>Microsoft Office PowerPoint</Application>
  <PresentationFormat>Předvádění na obrazovce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Elektronické informační zdroje</vt:lpstr>
      <vt:lpstr>Hlavní body školení</vt:lpstr>
      <vt:lpstr>Vědecká knihovna</vt:lpstr>
      <vt:lpstr>Výpůjční pult a volný výběr</vt:lpstr>
      <vt:lpstr>Služby pro vás</vt:lpstr>
      <vt:lpstr>Skener</vt:lpstr>
      <vt:lpstr>PC studovna</vt:lpstr>
      <vt:lpstr>Relaxační a studijní zóna</vt:lpstr>
      <vt:lpstr>Vyhledávání publikací</vt:lpstr>
      <vt:lpstr>Prezentace aplikace PowerPoint</vt:lpstr>
      <vt:lpstr>Co jsou EIZ</vt:lpstr>
      <vt:lpstr>Dělení EIZ</vt:lpstr>
      <vt:lpstr>Výhody licencovaných EIZ</vt:lpstr>
      <vt:lpstr>Přístup do EIZ</vt:lpstr>
      <vt:lpstr>       Kde zdroje najdete</vt:lpstr>
      <vt:lpstr>Základy vyhledávání - tvorba dotazu</vt:lpstr>
      <vt:lpstr>Etika v EIZ</vt:lpstr>
      <vt:lpstr>Jak na citace v EIZ?</vt:lpstr>
      <vt:lpstr>                        </vt:lpstr>
      <vt:lpstr>Dobré vědět…</vt:lpstr>
      <vt:lpstr>EBSCO Discovery Service</vt:lpstr>
      <vt:lpstr>Kontaktní informace</vt:lpstr>
    </vt:vector>
  </TitlesOfParts>
  <Company>knihovna UJEP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informační zdroje</dc:title>
  <dc:creator>Jiří Mašek</dc:creator>
  <cp:lastModifiedBy>Uživatel systému Windows</cp:lastModifiedBy>
  <cp:revision>34</cp:revision>
  <dcterms:created xsi:type="dcterms:W3CDTF">2017-02-16T09:49:09Z</dcterms:created>
  <dcterms:modified xsi:type="dcterms:W3CDTF">2022-02-11T09:46:21Z</dcterms:modified>
</cp:coreProperties>
</file>