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14"/>
  </p:notesMasterIdLst>
  <p:sldIdLst>
    <p:sldId id="256" r:id="rId2"/>
    <p:sldId id="266" r:id="rId3"/>
    <p:sldId id="264" r:id="rId4"/>
    <p:sldId id="267" r:id="rId5"/>
    <p:sldId id="270" r:id="rId6"/>
    <p:sldId id="269" r:id="rId7"/>
    <p:sldId id="257" r:id="rId8"/>
    <p:sldId id="260" r:id="rId9"/>
    <p:sldId id="258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58C36-03FF-4DB9-8D5D-AD7534AFFC5B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E906-8B46-4062-898B-80C177449F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5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1E906-8B46-4062-898B-80C177449FF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46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4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8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8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6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6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1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0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10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8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BE5435-4399-4519-A4C4-A98D289CC012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A75035-327D-4E03-972C-2819ECAF877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3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iri.masek@ujep.cz" TargetMode="External"/><Relationship Id="rId2" Type="http://schemas.openxmlformats.org/officeDocument/2006/relationships/hyperlink" Target="mailto:pult@knihovna.ujep.cz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ult@knihovna.ujep.cz" TargetMode="External"/><Relationship Id="rId2" Type="http://schemas.openxmlformats.org/officeDocument/2006/relationships/hyperlink" Target="http://www.knihovna.ujep.c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s://knihovna.ujep.cz/cs/personalni-slozen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vědecká knihovna UJEP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Prezentace pro doktorandy </a:t>
            </a:r>
            <a:br>
              <a:rPr lang="cs-CZ" dirty="0" smtClean="0"/>
            </a:br>
            <a:r>
              <a:rPr lang="cs-CZ" dirty="0" smtClean="0"/>
              <a:t>24. 11. 2025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22" y="18095"/>
            <a:ext cx="12124575" cy="6906580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7839075" y="2084833"/>
            <a:ext cx="2905124" cy="2715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10487025" y="1123950"/>
            <a:ext cx="657225" cy="8191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cs-CZ" dirty="0" smtClean="0"/>
              <a:t>Science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 smtClean="0"/>
              <a:t>publikování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• Knihovna poskytuje poradenství v oblasti </a:t>
            </a:r>
            <a:r>
              <a:rPr lang="cs-CZ" dirty="0" smtClean="0"/>
              <a:t>publikování a otevřené vědy. </a:t>
            </a:r>
          </a:p>
          <a:p>
            <a:r>
              <a:rPr lang="cs-CZ" dirty="0" smtClean="0"/>
              <a:t>• </a:t>
            </a:r>
            <a:r>
              <a:rPr lang="cs-CZ" dirty="0" smtClean="0"/>
              <a:t>Pomáhá s výběrem vhodných </a:t>
            </a:r>
            <a:r>
              <a:rPr lang="cs-CZ" dirty="0" smtClean="0"/>
              <a:t>časopisů. </a:t>
            </a:r>
          </a:p>
          <a:p>
            <a:r>
              <a:rPr lang="cs-CZ" dirty="0"/>
              <a:t>• </a:t>
            </a:r>
            <a:r>
              <a:rPr lang="cs-CZ" dirty="0" smtClean="0"/>
              <a:t>Repozitář U</a:t>
            </a:r>
            <a:r>
              <a:rPr lang="cs-CZ" dirty="0" smtClean="0"/>
              <a:t>JEP.</a:t>
            </a:r>
          </a:p>
          <a:p>
            <a:r>
              <a:rPr lang="cs-CZ" dirty="0"/>
              <a:t>• </a:t>
            </a:r>
            <a:r>
              <a:rPr lang="cs-CZ" dirty="0" smtClean="0"/>
              <a:t>DOI.</a:t>
            </a:r>
            <a:endParaRPr lang="cs-CZ" dirty="0" smtClean="0"/>
          </a:p>
          <a:p>
            <a:r>
              <a:rPr lang="cs-CZ" dirty="0" smtClean="0"/>
              <a:t>• Informuje o etice publikování a prevenci plagiátorství</a:t>
            </a:r>
            <a:r>
              <a:rPr lang="cs-CZ" dirty="0" smtClean="0"/>
              <a:t>.</a:t>
            </a:r>
          </a:p>
          <a:p>
            <a:r>
              <a:rPr lang="cs-CZ" dirty="0"/>
              <a:t>• Publikační bonusy – Open </a:t>
            </a:r>
            <a:r>
              <a:rPr lang="cs-CZ" dirty="0" smtClean="0"/>
              <a:t>Science. </a:t>
            </a:r>
            <a:endParaRPr lang="cs-CZ" dirty="0"/>
          </a:p>
          <a:p>
            <a:r>
              <a:rPr lang="cs-CZ" dirty="0"/>
              <a:t>• Web </a:t>
            </a:r>
            <a:r>
              <a:rPr lang="cs-CZ" dirty="0" err="1"/>
              <a:t>of</a:t>
            </a:r>
            <a:r>
              <a:rPr lang="cs-CZ" dirty="0"/>
              <a:t> Science, Scopus – hodnocení </a:t>
            </a:r>
            <a:r>
              <a:rPr lang="cs-CZ" dirty="0" smtClean="0"/>
              <a:t>článků/autorů/časopisů.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Vědecká knihovna jako partner doktoranda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• Knihovna není jen místo s knihami – je to </a:t>
            </a:r>
            <a:r>
              <a:rPr lang="cs-CZ" dirty="0" smtClean="0"/>
              <a:t>také tým </a:t>
            </a:r>
            <a:r>
              <a:rPr lang="cs-CZ" dirty="0" smtClean="0"/>
              <a:t>odborníků připravený pomoci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• </a:t>
            </a:r>
            <a:r>
              <a:rPr lang="cs-CZ" dirty="0" smtClean="0"/>
              <a:t>E-mail: </a:t>
            </a:r>
            <a:r>
              <a:rPr lang="cs-CZ" dirty="0" smtClean="0"/>
              <a:t>knihovna</a:t>
            </a:r>
            <a:r>
              <a:rPr lang="cs-CZ" dirty="0">
                <a:hlinkClick r:id="rId2"/>
              </a:rPr>
              <a:t> </a:t>
            </a:r>
            <a:r>
              <a:rPr lang="cs-CZ" dirty="0" smtClean="0">
                <a:hlinkClick r:id="rId2"/>
              </a:rPr>
              <a:t>pult@knihovna.ujep.cz. </a:t>
            </a:r>
            <a:endParaRPr lang="cs-CZ" dirty="0" smtClean="0"/>
          </a:p>
          <a:p>
            <a:endParaRPr lang="cs-CZ" altLang="cs-CZ" sz="2000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Jiří Mašek </a:t>
            </a:r>
            <a:br>
              <a:rPr lang="cs-CZ" dirty="0" smtClean="0"/>
            </a:br>
            <a:r>
              <a:rPr lang="cs-CZ" dirty="0" smtClean="0">
                <a:hlinkClick r:id="rId3"/>
              </a:rPr>
              <a:t>jiri.masek</a:t>
            </a:r>
            <a:r>
              <a:rPr lang="cs-CZ" dirty="0" smtClean="0">
                <a:hlinkClick r:id="rId3"/>
              </a:rPr>
              <a:t>@ujep.cz</a:t>
            </a:r>
            <a:endParaRPr lang="cs-CZ" dirty="0" smtClean="0"/>
          </a:p>
          <a:p>
            <a:r>
              <a:rPr lang="cs-CZ" dirty="0" smtClean="0"/>
              <a:t>Tel.:475 286 013</a:t>
            </a:r>
          </a:p>
          <a:p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dozvíte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• </a:t>
            </a:r>
            <a:r>
              <a:rPr lang="cs-CZ" dirty="0" smtClean="0"/>
              <a:t>Základní informace o Vědecké knihovně UJEP.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/>
              <a:t>• </a:t>
            </a:r>
            <a:r>
              <a:rPr lang="cs-CZ" dirty="0" smtClean="0"/>
              <a:t>Jakým způsobem může knihovna pomoci při doktorandském studiu.</a:t>
            </a:r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0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Vědecká knihovna</a:t>
            </a:r>
            <a:endParaRPr lang="cs-CZ" altLang="cs-CZ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076" name="Picture 2" descr="C:\Users\masekj\Desktop\foto knihovna 2014\IMAG0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6335"/>
            <a:ext cx="12353192" cy="77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110" y="1"/>
            <a:ext cx="1263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najdu informace?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• </a:t>
            </a:r>
            <a:r>
              <a:rPr lang="cs-CZ" dirty="0" smtClean="0"/>
              <a:t>Web knihovny: </a:t>
            </a:r>
            <a:r>
              <a:rPr lang="cs-CZ" dirty="0" smtClean="0">
                <a:hlinkClick r:id="rId2"/>
              </a:rPr>
              <a:t>www.knihovna.ujep.cz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• </a:t>
            </a:r>
            <a:r>
              <a:rPr lang="cs-CZ" dirty="0" smtClean="0"/>
              <a:t>Výpůjčky</a:t>
            </a:r>
            <a:r>
              <a:rPr lang="cs-CZ" dirty="0"/>
              <a:t>, prodlužování, </a:t>
            </a:r>
            <a:r>
              <a:rPr lang="cs-CZ" dirty="0" smtClean="0"/>
              <a:t>dotazy atd.: </a:t>
            </a:r>
            <a:r>
              <a:rPr lang="cs-CZ" dirty="0" smtClean="0">
                <a:hlinkClick r:id="rId3"/>
              </a:rPr>
              <a:t>pult@knihovna.ujep.cz</a:t>
            </a:r>
            <a:r>
              <a:rPr lang="cs-CZ" b="1" dirty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</a:t>
            </a:r>
            <a:r>
              <a:rPr lang="cs-CZ" dirty="0" smtClean="0"/>
              <a:t>tel</a:t>
            </a:r>
            <a:r>
              <a:rPr lang="cs-CZ" dirty="0"/>
              <a:t>.: </a:t>
            </a:r>
            <a:r>
              <a:rPr lang="cs-CZ" dirty="0" smtClean="0"/>
              <a:t>475 </a:t>
            </a:r>
            <a:r>
              <a:rPr lang="cs-CZ" dirty="0"/>
              <a:t>286 </a:t>
            </a:r>
            <a:r>
              <a:rPr lang="cs-CZ" dirty="0" smtClean="0"/>
              <a:t>024 (5), mob. </a:t>
            </a:r>
            <a:r>
              <a:rPr lang="cs-CZ" dirty="0"/>
              <a:t>t</a:t>
            </a:r>
            <a:r>
              <a:rPr lang="cs-CZ" dirty="0" smtClean="0"/>
              <a:t>el.: 702 </a:t>
            </a:r>
            <a:r>
              <a:rPr lang="cs-CZ" dirty="0"/>
              <a:t>201 </a:t>
            </a:r>
            <a:r>
              <a:rPr lang="cs-CZ" dirty="0" smtClean="0"/>
              <a:t>972.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• </a:t>
            </a:r>
            <a:r>
              <a:rPr lang="cs-CZ" dirty="0" smtClean="0"/>
              <a:t>Personální </a:t>
            </a:r>
            <a:r>
              <a:rPr lang="cs-CZ" dirty="0"/>
              <a:t>složení: </a:t>
            </a:r>
            <a:r>
              <a:rPr lang="cs-CZ" dirty="0" smtClean="0">
                <a:hlinkClick r:id="rId4"/>
              </a:rPr>
              <a:t>knihovna.ujep.cz/</a:t>
            </a:r>
            <a:r>
              <a:rPr lang="cs-CZ" dirty="0" err="1" smtClean="0">
                <a:hlinkClick r:id="rId4"/>
              </a:rPr>
              <a:t>cs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personalni-slozeni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0"/>
            <a:ext cx="11001374" cy="6858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1362075" y="5057775"/>
            <a:ext cx="2352675" cy="17145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700462" y="5057775"/>
            <a:ext cx="2352675" cy="17145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381375" y="36574"/>
            <a:ext cx="2495550" cy="7825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514724" y="4470845"/>
            <a:ext cx="714376" cy="6869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024128" y="4462463"/>
            <a:ext cx="723900" cy="6953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538412" y="685801"/>
            <a:ext cx="1071563" cy="7185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Vědecká knihovna jako partner </a:t>
            </a:r>
            <a:r>
              <a:rPr lang="cs-CZ" dirty="0" smtClean="0"/>
              <a:t>doktoranda – oblasti působení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• Bibliografické služby – půjčování dokumentů, rešeršní služba (vyhledávání literatury), </a:t>
            </a:r>
            <a:r>
              <a:rPr lang="cs-CZ" dirty="0"/>
              <a:t>m</a:t>
            </a:r>
            <a:r>
              <a:rPr lang="cs-CZ" dirty="0" smtClean="0"/>
              <a:t>eziknihovní výpůjční služba (MVS), reprografické, informační služby…</a:t>
            </a:r>
          </a:p>
          <a:p>
            <a:r>
              <a:rPr lang="cs-CZ" dirty="0"/>
              <a:t>• </a:t>
            </a:r>
            <a:r>
              <a:rPr lang="cs-CZ" dirty="0" smtClean="0"/>
              <a:t>Zprostředkování přístupu </a:t>
            </a:r>
            <a:r>
              <a:rPr lang="cs-CZ" dirty="0"/>
              <a:t>k elektronickým informačním </a:t>
            </a:r>
            <a:r>
              <a:rPr lang="cs-CZ" dirty="0" smtClean="0"/>
              <a:t>zdrojům.</a:t>
            </a:r>
            <a:endParaRPr lang="cs-CZ" dirty="0"/>
          </a:p>
          <a:p>
            <a:r>
              <a:rPr lang="cs-CZ" dirty="0" smtClean="0"/>
              <a:t>• Podpora vědy: Konzultace, publikační </a:t>
            </a:r>
            <a:r>
              <a:rPr lang="cs-CZ" dirty="0"/>
              <a:t>bonusy/výběr časopisů </a:t>
            </a:r>
            <a:r>
              <a:rPr lang="cs-CZ" dirty="0" smtClean="0"/>
              <a:t>DOI, repozitář, konzultace – publikování, propagace Open Access/Science. 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Rešeršní služby, MVS, Citace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• Knihovna nabízí rešeršní služby na míru podle tématu </a:t>
            </a:r>
            <a:r>
              <a:rPr lang="cs-CZ" dirty="0" smtClean="0"/>
              <a:t>disertace.</a:t>
            </a:r>
            <a:endParaRPr lang="cs-CZ" dirty="0" smtClean="0"/>
          </a:p>
          <a:p>
            <a:r>
              <a:rPr lang="cs-CZ" dirty="0" smtClean="0"/>
              <a:t>• Pomoc při správě literatury pomocí </a:t>
            </a:r>
            <a:r>
              <a:rPr lang="cs-CZ" dirty="0" smtClean="0"/>
              <a:t>nástroje</a:t>
            </a:r>
            <a:r>
              <a:rPr lang="cs-CZ" dirty="0" smtClean="0"/>
              <a:t> </a:t>
            </a:r>
            <a:r>
              <a:rPr lang="cs-CZ" dirty="0" err="1" smtClean="0"/>
              <a:t>CitacePRO</a:t>
            </a:r>
            <a:r>
              <a:rPr lang="cs-CZ" dirty="0" smtClean="0"/>
              <a:t>+.</a:t>
            </a:r>
            <a:endParaRPr lang="cs-CZ" dirty="0"/>
          </a:p>
          <a:p>
            <a:r>
              <a:rPr lang="cs-CZ" dirty="0" smtClean="0"/>
              <a:t>• </a:t>
            </a:r>
            <a:r>
              <a:rPr lang="cs-CZ" dirty="0" smtClean="0"/>
              <a:t>Poradenství </a:t>
            </a:r>
            <a:r>
              <a:rPr lang="cs-CZ" dirty="0"/>
              <a:t>k</a:t>
            </a:r>
            <a:r>
              <a:rPr lang="cs-CZ" dirty="0" smtClean="0"/>
              <a:t> </a:t>
            </a:r>
            <a:r>
              <a:rPr lang="cs-CZ" dirty="0" smtClean="0"/>
              <a:t>citování podle standardů ČSN ISO 690 nebo </a:t>
            </a:r>
            <a:r>
              <a:rPr lang="cs-CZ" dirty="0" smtClean="0"/>
              <a:t>APA.</a:t>
            </a:r>
          </a:p>
          <a:p>
            <a:r>
              <a:rPr lang="cs-CZ" dirty="0"/>
              <a:t>• Meziknihovní výpůjční služba (MVS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elektronické informační 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• Knihovna zajišťuje vzdálený přístup k </a:t>
            </a:r>
            <a:r>
              <a:rPr lang="cs-CZ" dirty="0" smtClean="0"/>
              <a:t>odborným vědeckým databázím: </a:t>
            </a:r>
            <a:br>
              <a:rPr lang="cs-CZ" dirty="0" smtClean="0"/>
            </a:br>
            <a:r>
              <a:rPr lang="cs-CZ" dirty="0" smtClean="0"/>
              <a:t>EBSCO, </a:t>
            </a:r>
            <a:r>
              <a:rPr lang="cs-CZ" dirty="0" err="1" smtClean="0"/>
              <a:t>Springer</a:t>
            </a:r>
            <a:r>
              <a:rPr lang="cs-CZ" dirty="0" smtClean="0"/>
              <a:t>, </a:t>
            </a:r>
            <a:r>
              <a:rPr lang="cs-CZ" dirty="0" err="1" smtClean="0"/>
              <a:t>Wiley</a:t>
            </a:r>
            <a:r>
              <a:rPr lang="cs-CZ" dirty="0" smtClean="0"/>
              <a:t>, </a:t>
            </a:r>
            <a:r>
              <a:rPr lang="cs-CZ" dirty="0" err="1" smtClean="0"/>
              <a:t>Taylor</a:t>
            </a:r>
            <a:r>
              <a:rPr lang="cs-CZ" dirty="0" smtClean="0"/>
              <a:t> Francis, </a:t>
            </a:r>
            <a:r>
              <a:rPr lang="cs-CZ" dirty="0" err="1" smtClean="0"/>
              <a:t>ScienceDirect</a:t>
            </a:r>
            <a:r>
              <a:rPr lang="cs-CZ" dirty="0" smtClean="0"/>
              <a:t>, </a:t>
            </a:r>
            <a:r>
              <a:rPr lang="cs-CZ" dirty="0" smtClean="0"/>
              <a:t>JSTOR...</a:t>
            </a:r>
          </a:p>
          <a:p>
            <a:r>
              <a:rPr lang="cs-CZ" dirty="0" smtClean="0"/>
              <a:t>• </a:t>
            </a:r>
            <a:r>
              <a:rPr lang="cs-CZ" dirty="0" smtClean="0"/>
              <a:t>Databáze obsahují recenzované články, disertace, e-knihy a konferenční </a:t>
            </a:r>
            <a:r>
              <a:rPr lang="cs-CZ" dirty="0" smtClean="0"/>
              <a:t>příspěvky.</a:t>
            </a:r>
            <a:endParaRPr lang="cs-CZ" dirty="0" smtClean="0"/>
          </a:p>
          <a:p>
            <a:r>
              <a:rPr lang="cs-CZ" dirty="0" smtClean="0"/>
              <a:t>• Vyhledávání </a:t>
            </a:r>
            <a:r>
              <a:rPr lang="cs-CZ" dirty="0" smtClean="0"/>
              <a:t>přes </a:t>
            </a:r>
            <a:r>
              <a:rPr lang="cs-CZ" dirty="0" smtClean="0"/>
              <a:t>vyhledávač – </a:t>
            </a:r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.</a:t>
            </a:r>
          </a:p>
          <a:p>
            <a:r>
              <a:rPr lang="cs-CZ" dirty="0"/>
              <a:t>• L</a:t>
            </a:r>
            <a:r>
              <a:rPr lang="cs-CZ" dirty="0" smtClean="0"/>
              <a:t>icencovaný obsah, vzdálený přístup přes EduID. </a:t>
            </a:r>
          </a:p>
          <a:p>
            <a:endParaRPr lang="cs-CZ" dirty="0"/>
          </a:p>
        </p:txBody>
      </p:sp>
      <p:pic>
        <p:nvPicPr>
          <p:cNvPr id="4" name="Picture 2" descr="C:\Users\masekj\Desktop\knihovna _barva_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959475"/>
            <a:ext cx="2520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571</TotalTime>
  <Words>337</Words>
  <Application>Microsoft Office PowerPoint</Application>
  <PresentationFormat>Širokoúhlá obrazovka</PresentationFormat>
  <Paragraphs>43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Tw Cen MT Condensed</vt:lpstr>
      <vt:lpstr>Wingdings 3</vt:lpstr>
      <vt:lpstr>Integrál</vt:lpstr>
      <vt:lpstr>vědecká knihovna UJEP</vt:lpstr>
      <vt:lpstr>Co se dozvíte</vt:lpstr>
      <vt:lpstr>Vědecká knihovna</vt:lpstr>
      <vt:lpstr>Prezentace aplikace PowerPoint</vt:lpstr>
      <vt:lpstr>Kde najdu informace? </vt:lpstr>
      <vt:lpstr>Prezentace aplikace PowerPoint</vt:lpstr>
      <vt:lpstr>Vědecká knihovna jako partner doktoranda – oblasti působení</vt:lpstr>
      <vt:lpstr>Rešeršní služby, MVS, Citace</vt:lpstr>
      <vt:lpstr>elektronické informační zdroje</vt:lpstr>
      <vt:lpstr>Prezentace aplikace PowerPoint</vt:lpstr>
      <vt:lpstr>Open Science a podpora publikování</vt:lpstr>
      <vt:lpstr>Vědecká knihovna jako partner doktoranda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může vědecká knihovna pomoci doktorandům v prvním ročníku na UJEP</dc:title>
  <dc:creator>Jiří Mašek</dc:creator>
  <cp:lastModifiedBy>Jiří Mašek</cp:lastModifiedBy>
  <cp:revision>72</cp:revision>
  <dcterms:created xsi:type="dcterms:W3CDTF">2025-10-22T09:14:34Z</dcterms:created>
  <dcterms:modified xsi:type="dcterms:W3CDTF">2025-10-23T14:26:55Z</dcterms:modified>
</cp:coreProperties>
</file>